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70" r:id="rId3"/>
    <p:sldId id="258" r:id="rId4"/>
    <p:sldId id="268" r:id="rId5"/>
    <p:sldId id="264" r:id="rId6"/>
    <p:sldId id="265" r:id="rId7"/>
    <p:sldId id="266" r:id="rId8"/>
    <p:sldId id="267" r:id="rId9"/>
    <p:sldId id="269" r:id="rId10"/>
    <p:sldId id="271" r:id="rId11"/>
    <p:sldId id="272" r:id="rId12"/>
    <p:sldId id="273" r:id="rId13"/>
    <p:sldId id="274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AD8EE-370E-4FC1-B524-9937DF440C07}" type="datetimeFigureOut">
              <a:rPr lang="en-CA" smtClean="0"/>
              <a:t>2019-01-26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95625-E752-487B-BF7E-948F60235DA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597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C5DF7-99D1-462A-A115-401144846B1F}" type="datetime1">
              <a:rPr lang="en-CA" smtClean="0"/>
              <a:t>2019-01-26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756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BE51D-6BF2-4493-B121-1D1ABD088316}" type="datetime1">
              <a:rPr lang="en-CA" smtClean="0"/>
              <a:t>2019-01-26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9912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C9B16-5D72-4048-A56D-33CC63DE0251}" type="datetime1">
              <a:rPr lang="en-CA" smtClean="0"/>
              <a:t>2019-01-26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9740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00A3-F3C8-4F27-BF8F-9FC0CBEDF161}" type="datetime1">
              <a:rPr lang="en-CA" smtClean="0"/>
              <a:t>2019-01-26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7922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AD785-506D-4BFB-8B72-738F2EF0EC91}" type="datetime1">
              <a:rPr lang="en-CA" smtClean="0"/>
              <a:t>2019-01-26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14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3F6BB-D6E0-4949-88B4-488974F24FCB}" type="datetime1">
              <a:rPr lang="en-CA" smtClean="0"/>
              <a:t>2019-01-26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5097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4944-EFDF-412C-8203-CB697F87ECFA}" type="datetime1">
              <a:rPr lang="en-CA" smtClean="0"/>
              <a:t>2019-01-26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4036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F958E-6112-44D5-ACCA-C80F09A59420}" type="datetime1">
              <a:rPr lang="en-CA" smtClean="0"/>
              <a:t>2019-01-26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9795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74B9-14E9-4A8C-ABEC-4F8FB224ABF4}" type="datetime1">
              <a:rPr lang="en-CA" smtClean="0"/>
              <a:t>2019-01-26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4024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E81C-8319-4C9D-BDC3-02CC03157F5C}" type="datetime1">
              <a:rPr lang="en-CA" smtClean="0"/>
              <a:t>2019-01-26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1935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0844-11AF-499F-A507-21034F6ABE6A}" type="datetime1">
              <a:rPr lang="en-CA" smtClean="0"/>
              <a:t>2019-01-26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1107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96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095769"/>
            <a:ext cx="7886700" cy="508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8CECE-CBF5-4CE3-A3DF-9CE71E8F99CE}" type="datetime1">
              <a:rPr lang="en-CA" smtClean="0"/>
              <a:t>2019-01-26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904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63E1-424C-4D04-ABC8-EED9627EC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235200"/>
            <a:ext cx="7772400" cy="2387600"/>
          </a:xfrm>
        </p:spPr>
        <p:txBody>
          <a:bodyPr anchor="ctr">
            <a:normAutofit/>
          </a:bodyPr>
          <a:lstStyle/>
          <a:p>
            <a:r>
              <a:rPr lang="en-CA" sz="4000" b="1" dirty="0"/>
              <a:t>Meeting Materials for</a:t>
            </a:r>
            <a:br>
              <a:rPr lang="en-CA" sz="4000" b="1" dirty="0"/>
            </a:br>
            <a:r>
              <a:rPr lang="en-CA" sz="4000" b="1" dirty="0" err="1"/>
              <a:t>QDrone</a:t>
            </a:r>
            <a:r>
              <a:rPr lang="en-CA" sz="4000" b="1" dirty="0"/>
              <a:t> Project</a:t>
            </a:r>
            <a:br>
              <a:rPr lang="en-CA" sz="4000" b="1" dirty="0"/>
            </a:br>
            <a:r>
              <a:rPr lang="en-CA" sz="4000" b="1" dirty="0"/>
              <a:t>Regular Internal Meeting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F18F0-8D89-4E9D-9980-8F885278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254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DB858-BE84-4A32-B042-D69559E49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Future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72DEC-CCB3-4DE5-828D-6477D486F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5769"/>
            <a:ext cx="7886700" cy="496375"/>
          </a:xfrm>
        </p:spPr>
        <p:txBody>
          <a:bodyPr/>
          <a:lstStyle/>
          <a:p>
            <a:r>
              <a:rPr lang="en-CA" dirty="0"/>
              <a:t> </a:t>
            </a:r>
            <a:r>
              <a:rPr lang="en-CA" dirty="0" err="1"/>
              <a:t>Jungwon's</a:t>
            </a:r>
            <a:r>
              <a:rPr lang="en-CA" dirty="0"/>
              <a:t> Rough Suggestion for Future Plan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47105F-0DF8-4E44-8C25-38CA60E30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10</a:t>
            </a:fld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F362A6-7720-4525-9AB2-677AE54B351B}"/>
              </a:ext>
            </a:extLst>
          </p:cNvPr>
          <p:cNvSpPr/>
          <p:nvPr/>
        </p:nvSpPr>
        <p:spPr>
          <a:xfrm>
            <a:off x="1897408" y="5587801"/>
            <a:ext cx="5349184" cy="31878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400" b="1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Jungwon: </a:t>
            </a:r>
            <a:r>
              <a:rPr lang="en-CA" sz="14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supports </a:t>
            </a:r>
            <a:r>
              <a:rPr lang="en-CA" sz="14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Kunwoo</a:t>
            </a:r>
            <a:r>
              <a:rPr lang="en-CA" sz="14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&amp; Zahra mainly in technical issues.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3232B8-A119-4305-8F17-53B1F246AF28}"/>
              </a:ext>
            </a:extLst>
          </p:cNvPr>
          <p:cNvSpPr/>
          <p:nvPr/>
        </p:nvSpPr>
        <p:spPr>
          <a:xfrm>
            <a:off x="1274690" y="3416864"/>
            <a:ext cx="3210403" cy="1224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4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UWB-Inertial Odometry (UIO)</a:t>
            </a:r>
          </a:p>
          <a:p>
            <a:r>
              <a:rPr lang="en-CA" sz="1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 ▪ EKF-based UIO and/or DOP</a:t>
            </a:r>
          </a:p>
          <a:p>
            <a:r>
              <a:rPr lang="en-CA" sz="1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 ▪ MSCKF-based UIO and/or DOP</a:t>
            </a:r>
          </a:p>
          <a:p>
            <a:endParaRPr lang="en-CA" sz="1400" dirty="0">
              <a:solidFill>
                <a:schemeClr val="tx1"/>
              </a:solidFill>
              <a:latin typeface="Arial" panose="020B0604020202020204" pitchFamily="34" charset="0"/>
              <a:ea typeface="Adobe Fan Heiti Std B" panose="020B0700000000000000" pitchFamily="34" charset="-128"/>
              <a:cs typeface="Arial" panose="020B0604020202020204" pitchFamily="34" charset="0"/>
            </a:endParaRPr>
          </a:p>
          <a:p>
            <a:r>
              <a:rPr lang="en-CA" sz="14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Localization with UIO + GPS switching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99344E-56B8-4E22-AD1F-29D1A838A6A4}"/>
              </a:ext>
            </a:extLst>
          </p:cNvPr>
          <p:cNvSpPr/>
          <p:nvPr/>
        </p:nvSpPr>
        <p:spPr>
          <a:xfrm>
            <a:off x="1274690" y="3078131"/>
            <a:ext cx="3289950" cy="31878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400" b="1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Kunwoo</a:t>
            </a:r>
            <a:r>
              <a:rPr lang="en-CA" sz="1400" b="1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CA" sz="14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(primarily UAV localization)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892C5C-ECDE-4D7A-913B-CA76C9FF8EEE}"/>
              </a:ext>
            </a:extLst>
          </p:cNvPr>
          <p:cNvSpPr/>
          <p:nvPr/>
        </p:nvSpPr>
        <p:spPr>
          <a:xfrm>
            <a:off x="5114428" y="2161655"/>
            <a:ext cx="2891241" cy="31878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400" b="1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Zahra </a:t>
            </a:r>
            <a:r>
              <a:rPr lang="en-CA" sz="14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(primarily semantic SLAM)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508396-EFC8-41D0-BFFF-9BA7776C1B11}"/>
              </a:ext>
            </a:extLst>
          </p:cNvPr>
          <p:cNvSpPr/>
          <p:nvPr/>
        </p:nvSpPr>
        <p:spPr>
          <a:xfrm>
            <a:off x="5114428" y="2511491"/>
            <a:ext cx="2746865" cy="14428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4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Conventional SLAM </a:t>
            </a:r>
          </a:p>
          <a:p>
            <a:r>
              <a:rPr lang="en-CA" sz="1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▪ Using vision and/or LiDAR</a:t>
            </a:r>
          </a:p>
          <a:p>
            <a:r>
              <a:rPr lang="en-CA" sz="1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▪ ORB2</a:t>
            </a:r>
          </a:p>
          <a:p>
            <a:endParaRPr lang="en-CA" sz="1400" dirty="0">
              <a:solidFill>
                <a:schemeClr val="tx1"/>
              </a:solidFill>
              <a:latin typeface="Arial" panose="020B0604020202020204" pitchFamily="34" charset="0"/>
              <a:ea typeface="Adobe Fan Heiti Std B" panose="020B0700000000000000" pitchFamily="34" charset="-128"/>
              <a:cs typeface="Arial" panose="020B0604020202020204" pitchFamily="34" charset="0"/>
            </a:endParaRPr>
          </a:p>
          <a:p>
            <a:r>
              <a:rPr lang="en-CA" sz="14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Semantic SLAM</a:t>
            </a:r>
          </a:p>
          <a:p>
            <a:r>
              <a:rPr lang="en-CA" sz="1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▪ Fusion with deep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11F718-7774-4EBC-B949-456E485F4CE8}"/>
              </a:ext>
            </a:extLst>
          </p:cNvPr>
          <p:cNvSpPr/>
          <p:nvPr/>
        </p:nvSpPr>
        <p:spPr>
          <a:xfrm>
            <a:off x="1138332" y="2466131"/>
            <a:ext cx="6804000" cy="2304564"/>
          </a:xfrm>
          <a:prstGeom prst="rect">
            <a:avLst/>
          </a:prstGeom>
          <a:noFill/>
          <a:ln w="19050">
            <a:solidFill>
              <a:srgbClr val="0000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 sz="1400" dirty="0">
              <a:solidFill>
                <a:schemeClr val="tx1"/>
              </a:solidFill>
              <a:latin typeface="Arial" panose="020B0604020202020204" pitchFamily="34" charset="0"/>
              <a:ea typeface="Adobe Fan Heiti Std B" panose="020B0700000000000000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903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63E1-424C-4D04-ABC8-EED9627ECC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CA" sz="3200" b="1" dirty="0"/>
              <a:t>IMU Calibration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4A97B9-1D2C-4D1C-AD83-61A7FB6C4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340770"/>
            <a:ext cx="6858000" cy="2450432"/>
          </a:xfrm>
        </p:spPr>
        <p:txBody>
          <a:bodyPr>
            <a:normAutofit/>
          </a:bodyPr>
          <a:lstStyle/>
          <a:p>
            <a:r>
              <a:rPr lang="en-CA" dirty="0"/>
              <a:t>Jan 24 2019</a:t>
            </a:r>
          </a:p>
          <a:p>
            <a:endParaRPr lang="en-CA" dirty="0"/>
          </a:p>
          <a:p>
            <a:r>
              <a:rPr lang="en-CA" dirty="0"/>
              <a:t>Jungwon Kang, Zahra </a:t>
            </a:r>
            <a:r>
              <a:rPr lang="en-CA" dirty="0" err="1"/>
              <a:t>Arjmandi</a:t>
            </a:r>
            <a:r>
              <a:rPr lang="en-CA" dirty="0"/>
              <a:t>, </a:t>
            </a:r>
            <a:r>
              <a:rPr lang="en-CA" dirty="0" err="1"/>
              <a:t>Kunwoo</a:t>
            </a:r>
            <a:r>
              <a:rPr lang="en-CA" dirty="0"/>
              <a:t> Park</a:t>
            </a:r>
          </a:p>
          <a:p>
            <a:r>
              <a:rPr lang="en-CA" dirty="0" err="1"/>
              <a:t>Gunho</a:t>
            </a:r>
            <a:r>
              <a:rPr lang="en-CA" dirty="0"/>
              <a:t> Sohn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F18F0-8D89-4E9D-9980-8F885278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11</a:t>
            </a:fld>
            <a:endParaRPr lang="en-CA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0754F0C3-EFA3-496F-B42F-561CA404AB0D}"/>
              </a:ext>
            </a:extLst>
          </p:cNvPr>
          <p:cNvSpPr/>
          <p:nvPr/>
        </p:nvSpPr>
        <p:spPr>
          <a:xfrm rot="5400000">
            <a:off x="0" y="0"/>
            <a:ext cx="1080000" cy="108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7827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B8E42-65C4-4FC3-86A5-7292FBEB0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1191B-838E-425A-A5B4-3B052A3A4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5769"/>
            <a:ext cx="7886700" cy="720000"/>
          </a:xfrm>
        </p:spPr>
        <p:txBody>
          <a:bodyPr/>
          <a:lstStyle/>
          <a:p>
            <a:r>
              <a:rPr lang="en-CA" dirty="0"/>
              <a:t> Where is the UWB receiver </a:t>
            </a:r>
            <a:r>
              <a:rPr lang="en-CA" dirty="0" err="1"/>
              <a:t>wrt</a:t>
            </a:r>
            <a:r>
              <a:rPr lang="en-CA" dirty="0"/>
              <a:t> IMU axis?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934BAE-DDE6-440B-AF00-9B5393085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12</a:t>
            </a:fld>
            <a:endParaRPr lang="en-CA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D5E4C5D-1E3D-41F3-A090-75570D5DADF9}"/>
              </a:ext>
            </a:extLst>
          </p:cNvPr>
          <p:cNvGrpSpPr/>
          <p:nvPr/>
        </p:nvGrpSpPr>
        <p:grpSpPr>
          <a:xfrm>
            <a:off x="1893429" y="2522232"/>
            <a:ext cx="5357143" cy="2880000"/>
            <a:chOff x="1893429" y="2522232"/>
            <a:chExt cx="5357143" cy="2880000"/>
          </a:xfrm>
        </p:grpSpPr>
        <p:pic>
          <p:nvPicPr>
            <p:cNvPr id="6" name="Picture 5" descr="A picture containing indoor, wall, floor&#10;&#10;Description generated with very high confidence">
              <a:extLst>
                <a:ext uri="{FF2B5EF4-FFF2-40B4-BE49-F238E27FC236}">
                  <a16:creationId xmlns:a16="http://schemas.microsoft.com/office/drawing/2014/main" id="{A82B8929-5C4F-40A0-9947-031A89C109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72" t="13968" r="4145" b="14919"/>
            <a:stretch/>
          </p:blipFill>
          <p:spPr>
            <a:xfrm>
              <a:off x="1893429" y="2522232"/>
              <a:ext cx="5357143" cy="2880000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3F4D61B-7EA5-4A69-855E-BE8144DBFD3D}"/>
                </a:ext>
              </a:extLst>
            </p:cNvPr>
            <p:cNvCxnSpPr>
              <a:cxnSpLocks/>
              <a:stCxn id="14" idx="0"/>
            </p:cNvCxnSpPr>
            <p:nvPr/>
          </p:nvCxnSpPr>
          <p:spPr>
            <a:xfrm flipH="1" flipV="1">
              <a:off x="4895461" y="4137271"/>
              <a:ext cx="410874" cy="488480"/>
            </a:xfrm>
            <a:prstGeom prst="straightConnector1">
              <a:avLst/>
            </a:prstGeom>
            <a:ln w="19050">
              <a:solidFill>
                <a:srgbClr val="66FF3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D0FF4C8-53C2-44E7-BDE2-797DD61E955E}"/>
                </a:ext>
              </a:extLst>
            </p:cNvPr>
            <p:cNvSpPr/>
            <p:nvPr/>
          </p:nvSpPr>
          <p:spPr>
            <a:xfrm>
              <a:off x="4712335" y="4625751"/>
              <a:ext cx="1188000" cy="28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50196"/>
              </a:schemeClr>
            </a:solidFill>
            <a:ln w="190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UWB receiver</a:t>
              </a:r>
            </a:p>
            <a:p>
              <a:pPr algn="ctr"/>
              <a:r>
                <a:rPr lang="en-CA" sz="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(Time Domain P440)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796CD13-88B0-452E-BE70-AEA7901708A8}"/>
                </a:ext>
              </a:extLst>
            </p:cNvPr>
            <p:cNvGrpSpPr/>
            <p:nvPr/>
          </p:nvGrpSpPr>
          <p:grpSpPr>
            <a:xfrm>
              <a:off x="4013832" y="3455216"/>
              <a:ext cx="472276" cy="446898"/>
              <a:chOff x="4217032" y="1931334"/>
              <a:chExt cx="472276" cy="446898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9BE8DF5-CF77-4DB7-9365-E0E915323E4A}"/>
                  </a:ext>
                </a:extLst>
              </p:cNvPr>
              <p:cNvCxnSpPr/>
              <p:nvPr/>
            </p:nvCxnSpPr>
            <p:spPr>
              <a:xfrm flipV="1">
                <a:off x="4454693" y="1931334"/>
                <a:ext cx="0" cy="302400"/>
              </a:xfrm>
              <a:prstGeom prst="line">
                <a:avLst/>
              </a:prstGeom>
              <a:ln w="28575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8C9594E-00A3-4EBB-BE17-B61A750E02C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51646" y="2233086"/>
                <a:ext cx="237662" cy="12634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39855454-BE28-4B50-94D8-05B105E48D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17032" y="2234766"/>
                <a:ext cx="233090" cy="143466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4BF6305-7E93-4885-9C23-56F3AB194FAE}"/>
                </a:ext>
              </a:extLst>
            </p:cNvPr>
            <p:cNvSpPr/>
            <p:nvPr/>
          </p:nvSpPr>
          <p:spPr>
            <a:xfrm>
              <a:off x="2832735" y="3244824"/>
              <a:ext cx="792000" cy="252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50196"/>
              </a:schemeClr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IMU Axis</a:t>
              </a:r>
              <a:endParaRPr lang="en-CA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49A116B-EC11-4257-8CCB-5476CD1507DF}"/>
                </a:ext>
              </a:extLst>
            </p:cNvPr>
            <p:cNvCxnSpPr>
              <a:cxnSpLocks/>
            </p:cNvCxnSpPr>
            <p:nvPr/>
          </p:nvCxnSpPr>
          <p:spPr>
            <a:xfrm>
              <a:off x="3623310" y="3375660"/>
              <a:ext cx="571500" cy="339090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0347856-33F7-459F-B60B-40BB4282700E}"/>
                </a:ext>
              </a:extLst>
            </p:cNvPr>
            <p:cNvSpPr/>
            <p:nvPr/>
          </p:nvSpPr>
          <p:spPr>
            <a:xfrm>
              <a:off x="4823460" y="4065270"/>
              <a:ext cx="72000" cy="72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634042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BFF7B-5897-456A-B1E6-670A5B3A4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D7825-4922-4066-A64E-61D4409DC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95769"/>
            <a:ext cx="8280000" cy="864000"/>
          </a:xfrm>
        </p:spPr>
        <p:txBody>
          <a:bodyPr/>
          <a:lstStyle/>
          <a:p>
            <a:r>
              <a:rPr lang="en-CA" dirty="0"/>
              <a:t> What is the initial R, T between UWB axis and IMU axis?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E867AE-4642-47AF-B03E-619D808A3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13</a:t>
            </a:fld>
            <a:endParaRPr lang="en-CA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AE23661-BFEA-4668-8BF4-80D84C8443B4}"/>
              </a:ext>
            </a:extLst>
          </p:cNvPr>
          <p:cNvGrpSpPr/>
          <p:nvPr/>
        </p:nvGrpSpPr>
        <p:grpSpPr>
          <a:xfrm>
            <a:off x="1792571" y="1988444"/>
            <a:ext cx="5558858" cy="4320000"/>
            <a:chOff x="1084524" y="2116264"/>
            <a:chExt cx="5558858" cy="432000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E98D398-86F1-41EC-9BE1-0741E5678549}"/>
                </a:ext>
              </a:extLst>
            </p:cNvPr>
            <p:cNvGrpSpPr/>
            <p:nvPr/>
          </p:nvGrpSpPr>
          <p:grpSpPr>
            <a:xfrm>
              <a:off x="1084524" y="2116264"/>
              <a:ext cx="5558858" cy="4320000"/>
              <a:chOff x="5573857" y="2181972"/>
              <a:chExt cx="5558858" cy="4320000"/>
            </a:xfrm>
          </p:grpSpPr>
          <p:pic>
            <p:nvPicPr>
              <p:cNvPr id="6" name="Picture 5" descr="A picture containing ground, building, indoor&#10;&#10;Description generated with high confidence">
                <a:extLst>
                  <a:ext uri="{FF2B5EF4-FFF2-40B4-BE49-F238E27FC236}">
                    <a16:creationId xmlns:a16="http://schemas.microsoft.com/office/drawing/2014/main" id="{2134A9C9-75CA-4DC1-B8C0-732C804A60D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hq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43" r="7672"/>
              <a:stretch/>
            </p:blipFill>
            <p:spPr>
              <a:xfrm>
                <a:off x="5573857" y="2181972"/>
                <a:ext cx="5558858" cy="4320000"/>
              </a:xfrm>
              <a:prstGeom prst="rect">
                <a:avLst/>
              </a:prstGeom>
            </p:spPr>
          </p:pic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CC8A8B70-B5BB-4E11-BC23-05AF1C499F7C}"/>
                  </a:ext>
                </a:extLst>
              </p:cNvPr>
              <p:cNvSpPr/>
              <p:nvPr/>
            </p:nvSpPr>
            <p:spPr>
              <a:xfrm>
                <a:off x="5730793" y="4273550"/>
                <a:ext cx="266700" cy="406400"/>
              </a:xfrm>
              <a:prstGeom prst="roundRect">
                <a:avLst/>
              </a:prstGeom>
              <a:noFill/>
              <a:ln w="38100">
                <a:solidFill>
                  <a:srgbClr val="66FF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17F7257-0E01-4235-8413-85F20C6131AA}"/>
                  </a:ext>
                </a:extLst>
              </p:cNvPr>
              <p:cNvSpPr/>
              <p:nvPr/>
            </p:nvSpPr>
            <p:spPr>
              <a:xfrm>
                <a:off x="7524668" y="5324475"/>
                <a:ext cx="444500" cy="812800"/>
              </a:xfrm>
              <a:prstGeom prst="roundRect">
                <a:avLst/>
              </a:prstGeom>
              <a:noFill/>
              <a:ln w="38100">
                <a:solidFill>
                  <a:srgbClr val="66FF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A9B60231-A5F5-4AF8-A2E8-25854FA68C13}"/>
                  </a:ext>
                </a:extLst>
              </p:cNvPr>
              <p:cNvSpPr/>
              <p:nvPr/>
            </p:nvSpPr>
            <p:spPr>
              <a:xfrm>
                <a:off x="8499393" y="3473450"/>
                <a:ext cx="311150" cy="501650"/>
              </a:xfrm>
              <a:prstGeom prst="roundRect">
                <a:avLst/>
              </a:prstGeom>
              <a:noFill/>
              <a:ln w="38100">
                <a:solidFill>
                  <a:srgbClr val="66FF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24D840C0-2CDE-426D-8AB0-24F129AD5473}"/>
                  </a:ext>
                </a:extLst>
              </p:cNvPr>
              <p:cNvSpPr/>
              <p:nvPr/>
            </p:nvSpPr>
            <p:spPr>
              <a:xfrm>
                <a:off x="10560760" y="3758405"/>
                <a:ext cx="381001" cy="685007"/>
              </a:xfrm>
              <a:prstGeom prst="roundRect">
                <a:avLst/>
              </a:prstGeom>
              <a:noFill/>
              <a:ln w="38100">
                <a:solidFill>
                  <a:srgbClr val="66FF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86FD2085-A7E9-419B-98D8-9F242E35D114}"/>
                  </a:ext>
                </a:extLst>
              </p:cNvPr>
              <p:cNvSpPr/>
              <p:nvPr/>
            </p:nvSpPr>
            <p:spPr>
              <a:xfrm>
                <a:off x="5609685" y="4735757"/>
                <a:ext cx="504000" cy="288000"/>
              </a:xfrm>
              <a:prstGeom prst="rect">
                <a:avLst/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altLang="ko-KR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UWB</a:t>
                </a:r>
              </a:p>
              <a:p>
                <a:pPr algn="ctr"/>
                <a:r>
                  <a:rPr lang="en-CA" altLang="ko-KR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</a:t>
                </a:r>
                <a:endParaRPr lang="en-CA" sz="1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E40E1CE-2E79-470B-B35D-2015F9907F05}"/>
                  </a:ext>
                </a:extLst>
              </p:cNvPr>
              <p:cNvSpPr/>
              <p:nvPr/>
            </p:nvSpPr>
            <p:spPr>
              <a:xfrm>
                <a:off x="8002918" y="5858123"/>
                <a:ext cx="504000" cy="288000"/>
              </a:xfrm>
              <a:prstGeom prst="rect">
                <a:avLst/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altLang="ko-KR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UWB</a:t>
                </a:r>
              </a:p>
              <a:p>
                <a:pPr algn="ctr"/>
                <a:r>
                  <a:rPr lang="en-CA" altLang="ko-KR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101</a:t>
                </a:r>
                <a:endParaRPr lang="en-CA" sz="1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E1C2A37-FEC6-42FA-8C9C-E53B2F83F38A}"/>
                  </a:ext>
                </a:extLst>
              </p:cNvPr>
              <p:cNvSpPr/>
              <p:nvPr/>
            </p:nvSpPr>
            <p:spPr>
              <a:xfrm>
                <a:off x="8841118" y="3713425"/>
                <a:ext cx="504000" cy="288000"/>
              </a:xfrm>
              <a:prstGeom prst="rect">
                <a:avLst/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altLang="ko-KR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UWB</a:t>
                </a:r>
              </a:p>
              <a:p>
                <a:pPr algn="ctr"/>
                <a:r>
                  <a:rPr lang="en-CA" altLang="ko-KR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102</a:t>
                </a:r>
                <a:endParaRPr lang="en-CA" sz="1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99F2975-5722-47C7-A5E0-2FA09A6E1DEA}"/>
                  </a:ext>
                </a:extLst>
              </p:cNvPr>
              <p:cNvSpPr/>
              <p:nvPr/>
            </p:nvSpPr>
            <p:spPr>
              <a:xfrm>
                <a:off x="10499260" y="4483100"/>
                <a:ext cx="504000" cy="288000"/>
              </a:xfrm>
              <a:prstGeom prst="rect">
                <a:avLst/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altLang="ko-KR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UWB</a:t>
                </a:r>
              </a:p>
              <a:p>
                <a:pPr algn="ctr"/>
                <a:r>
                  <a:rPr lang="en-CA" altLang="ko-KR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103</a:t>
                </a:r>
                <a:endParaRPr lang="en-CA" sz="1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5C813682-AD2D-4801-83F0-5305556A4D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5093" y="4295775"/>
                <a:ext cx="1172369" cy="299246"/>
              </a:xfrm>
              <a:prstGeom prst="straightConnector1">
                <a:avLst/>
              </a:prstGeom>
              <a:ln w="1905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78CE6280-C761-4B30-90CC-10682571A7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5412" y="4593431"/>
                <a:ext cx="907256" cy="692944"/>
              </a:xfrm>
              <a:prstGeom prst="straightConnector1">
                <a:avLst/>
              </a:prstGeom>
              <a:ln w="1905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9E90BB9-6498-4CDD-A7CE-A5844953E833}"/>
                  </a:ext>
                </a:extLst>
              </p:cNvPr>
              <p:cNvSpPr/>
              <p:nvPr/>
            </p:nvSpPr>
            <p:spPr>
              <a:xfrm>
                <a:off x="6294434" y="5123787"/>
                <a:ext cx="504000" cy="288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AA3F2CF-9906-4A86-929A-6282DC7CAAE9}"/>
                  </a:ext>
                </a:extLst>
              </p:cNvPr>
              <p:cNvSpPr/>
              <p:nvPr/>
            </p:nvSpPr>
            <p:spPr>
              <a:xfrm>
                <a:off x="6610793" y="4095421"/>
                <a:ext cx="504000" cy="288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017697CC-A33E-47F4-B6A0-1CAB595E48A2}"/>
                  </a:ext>
                </a:extLst>
              </p:cNvPr>
              <p:cNvSpPr/>
              <p:nvPr/>
            </p:nvSpPr>
            <p:spPr>
              <a:xfrm>
                <a:off x="8020775" y="4294067"/>
                <a:ext cx="504000" cy="216000"/>
              </a:xfrm>
              <a:prstGeom prst="rect">
                <a:avLst/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UAV</a:t>
                </a:r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6C22F796-2795-4A85-8C16-9D4CE12E4015}"/>
                  </a:ext>
                </a:extLst>
              </p:cNvPr>
              <p:cNvSpPr/>
              <p:nvPr/>
            </p:nvSpPr>
            <p:spPr>
              <a:xfrm>
                <a:off x="8524775" y="4254501"/>
                <a:ext cx="374667" cy="298450"/>
              </a:xfrm>
              <a:prstGeom prst="roundRect">
                <a:avLst/>
              </a:prstGeom>
              <a:noFill/>
              <a:ln w="38100">
                <a:solidFill>
                  <a:srgbClr val="FF33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CAE9D8FA-E124-4BD5-8DEC-1EA1FE01536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53129" y="3731631"/>
                <a:ext cx="0" cy="858168"/>
              </a:xfrm>
              <a:prstGeom prst="straightConnector1">
                <a:avLst/>
              </a:prstGeom>
              <a:ln w="1905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5A3A4F5-405C-44D5-959F-B3BC8F590368}"/>
                  </a:ext>
                </a:extLst>
              </p:cNvPr>
              <p:cNvSpPr/>
              <p:nvPr/>
            </p:nvSpPr>
            <p:spPr>
              <a:xfrm>
                <a:off x="5709321" y="3647284"/>
                <a:ext cx="504000" cy="288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sz="1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</a:t>
                </a: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1FF1816-2D1C-4C60-B13D-C4056D0953D4}"/>
                </a:ext>
              </a:extLst>
            </p:cNvPr>
            <p:cNvGrpSpPr/>
            <p:nvPr/>
          </p:nvGrpSpPr>
          <p:grpSpPr>
            <a:xfrm>
              <a:off x="3998274" y="3984360"/>
              <a:ext cx="476723" cy="433032"/>
              <a:chOff x="5257073" y="4468802"/>
              <a:chExt cx="476723" cy="433032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28FC6983-571E-4470-BA83-0799D6E300B3}"/>
                  </a:ext>
                </a:extLst>
              </p:cNvPr>
              <p:cNvCxnSpPr/>
              <p:nvPr/>
            </p:nvCxnSpPr>
            <p:spPr>
              <a:xfrm flipV="1">
                <a:off x="5477644" y="4468802"/>
                <a:ext cx="0" cy="302400"/>
              </a:xfrm>
              <a:prstGeom prst="line">
                <a:avLst/>
              </a:prstGeom>
              <a:ln w="28575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42064C6-3FAA-4C09-B7E6-CA9E710FA986}"/>
                  </a:ext>
                </a:extLst>
              </p:cNvPr>
              <p:cNvCxnSpPr/>
              <p:nvPr/>
            </p:nvCxnSpPr>
            <p:spPr>
              <a:xfrm flipH="1" flipV="1">
                <a:off x="5474596" y="4770554"/>
                <a:ext cx="259200" cy="10800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37056C7F-5FC0-45E3-A2A1-031415DE2E20}"/>
                  </a:ext>
                </a:extLst>
              </p:cNvPr>
              <p:cNvCxnSpPr/>
              <p:nvPr/>
            </p:nvCxnSpPr>
            <p:spPr>
              <a:xfrm flipH="1">
                <a:off x="5257073" y="4772234"/>
                <a:ext cx="216000" cy="129600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39860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63E1-424C-4D04-ABC8-EED9627ECC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CA" sz="3200" b="1" dirty="0"/>
              <a:t>Regular Internal Meeting for </a:t>
            </a:r>
            <a:br>
              <a:rPr lang="en-CA" sz="3200" b="1" dirty="0"/>
            </a:br>
            <a:r>
              <a:rPr lang="en-CA" sz="3200" b="1" dirty="0" err="1"/>
              <a:t>QDrone</a:t>
            </a:r>
            <a:r>
              <a:rPr lang="en-CA" sz="3200" b="1" dirty="0"/>
              <a:t>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4A97B9-1D2C-4D1C-AD83-61A7FB6C4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340770"/>
            <a:ext cx="6858000" cy="2450432"/>
          </a:xfrm>
        </p:spPr>
        <p:txBody>
          <a:bodyPr>
            <a:normAutofit/>
          </a:bodyPr>
          <a:lstStyle/>
          <a:p>
            <a:r>
              <a:rPr lang="en-CA" dirty="0"/>
              <a:t>Jan 7 2019</a:t>
            </a:r>
          </a:p>
          <a:p>
            <a:r>
              <a:rPr lang="en-CA" dirty="0"/>
              <a:t>4PM at PSE 312</a:t>
            </a:r>
          </a:p>
          <a:p>
            <a:endParaRPr lang="en-CA" dirty="0"/>
          </a:p>
          <a:p>
            <a:r>
              <a:rPr lang="en-CA" dirty="0"/>
              <a:t>Jungwon Kang, Zahra </a:t>
            </a:r>
            <a:r>
              <a:rPr lang="en-CA" dirty="0" err="1"/>
              <a:t>Arjmandi</a:t>
            </a:r>
            <a:r>
              <a:rPr lang="en-CA" dirty="0"/>
              <a:t>, </a:t>
            </a:r>
            <a:r>
              <a:rPr lang="en-CA" dirty="0" err="1"/>
              <a:t>Kunwoo</a:t>
            </a:r>
            <a:r>
              <a:rPr lang="en-CA" dirty="0"/>
              <a:t> Park</a:t>
            </a:r>
          </a:p>
          <a:p>
            <a:r>
              <a:rPr lang="en-CA" dirty="0" err="1"/>
              <a:t>Gunho</a:t>
            </a:r>
            <a:r>
              <a:rPr lang="en-CA" dirty="0"/>
              <a:t> Sohn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F18F0-8D89-4E9D-9980-8F885278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</a:t>
            </a:fld>
            <a:endParaRPr lang="en-CA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0754F0C3-EFA3-496F-B42F-561CA404AB0D}"/>
              </a:ext>
            </a:extLst>
          </p:cNvPr>
          <p:cNvSpPr/>
          <p:nvPr/>
        </p:nvSpPr>
        <p:spPr>
          <a:xfrm rot="5400000">
            <a:off x="0" y="0"/>
            <a:ext cx="1080000" cy="108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1198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50287-CACD-46A1-987C-A57E8C42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Prerequisites for Pursuing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3B20B-D77A-4A80-ADDC-A31276EBE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8000"/>
            <a:ext cx="7886700" cy="5580000"/>
          </a:xfrm>
        </p:spPr>
        <p:txBody>
          <a:bodyPr>
            <a:normAutofit/>
          </a:bodyPr>
          <a:lstStyle/>
          <a:p>
            <a:r>
              <a:rPr lang="en-CA" dirty="0"/>
              <a:t> Software</a:t>
            </a:r>
          </a:p>
          <a:p>
            <a:pPr lvl="1"/>
            <a:r>
              <a:rPr lang="en-CA" sz="1800" dirty="0" err="1"/>
              <a:t>Matlab</a:t>
            </a:r>
            <a:endParaRPr lang="en-CA" sz="1800" dirty="0"/>
          </a:p>
          <a:p>
            <a:pPr lvl="1"/>
            <a:r>
              <a:rPr lang="en-CA" sz="1800" dirty="0"/>
              <a:t>C++</a:t>
            </a:r>
          </a:p>
          <a:p>
            <a:pPr lvl="1"/>
            <a:r>
              <a:rPr lang="en-CA" sz="1800" dirty="0"/>
              <a:t>Ubuntu</a:t>
            </a:r>
          </a:p>
          <a:p>
            <a:pPr lvl="1"/>
            <a:r>
              <a:rPr lang="en-CA" sz="1800" dirty="0"/>
              <a:t>ROS</a:t>
            </a:r>
          </a:p>
          <a:p>
            <a:pPr lvl="2"/>
            <a:endParaRPr lang="en-CA" dirty="0"/>
          </a:p>
          <a:p>
            <a:r>
              <a:rPr lang="en-CA" dirty="0"/>
              <a:t> Theory </a:t>
            </a:r>
            <a:r>
              <a:rPr lang="en-CA" sz="1800" dirty="0"/>
              <a:t>(for backend: state estimation from sensor measurement)</a:t>
            </a:r>
            <a:endParaRPr lang="en-CA" dirty="0"/>
          </a:p>
          <a:p>
            <a:pPr lvl="1"/>
            <a:r>
              <a:rPr lang="en-CA" sz="1800" dirty="0"/>
              <a:t>EKF</a:t>
            </a:r>
          </a:p>
          <a:p>
            <a:pPr lvl="1"/>
            <a:r>
              <a:rPr lang="en-CA" sz="1800" dirty="0"/>
              <a:t>MSCKF</a:t>
            </a:r>
          </a:p>
          <a:p>
            <a:pPr lvl="1"/>
            <a:r>
              <a:rPr lang="en-CA" sz="1800" dirty="0"/>
              <a:t>Smoothing</a:t>
            </a:r>
          </a:p>
          <a:p>
            <a:pPr lvl="2"/>
            <a:endParaRPr lang="en-CA" dirty="0"/>
          </a:p>
          <a:p>
            <a:r>
              <a:rPr lang="en-CA" dirty="0"/>
              <a:t> Sensor</a:t>
            </a:r>
          </a:p>
          <a:p>
            <a:pPr lvl="1"/>
            <a:r>
              <a:rPr lang="en-CA" sz="1800" dirty="0"/>
              <a:t>GPS</a:t>
            </a:r>
          </a:p>
          <a:p>
            <a:pPr lvl="1"/>
            <a:r>
              <a:rPr lang="en-CA" sz="1800" dirty="0"/>
              <a:t>IMU</a:t>
            </a:r>
          </a:p>
          <a:p>
            <a:pPr lvl="1"/>
            <a:r>
              <a:rPr lang="en-CA" sz="1800" dirty="0"/>
              <a:t>Camera</a:t>
            </a:r>
          </a:p>
          <a:p>
            <a:pPr lvl="1"/>
            <a:r>
              <a:rPr lang="en-CA" sz="1800" dirty="0"/>
              <a:t>LiDAR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BA758-A7DB-4800-8BAE-1E22F8684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7968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AA853-120A-42F2-8830-0AD78CD9F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904E4-B5C9-4548-9383-B1CEB185B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 Task 0: Building Systems</a:t>
            </a:r>
          </a:p>
          <a:p>
            <a:r>
              <a:rPr lang="en-CA" dirty="0"/>
              <a:t> Task 1: Localization</a:t>
            </a:r>
          </a:p>
          <a:p>
            <a:r>
              <a:rPr lang="en-CA" dirty="0"/>
              <a:t> Task 2: SLAM</a:t>
            </a:r>
          </a:p>
          <a:p>
            <a:r>
              <a:rPr lang="en-CA" dirty="0"/>
              <a:t> Task 3: Navigation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EA3A1-6F40-4588-925F-5CE520C4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8694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78722-62DF-4971-BCFF-4CF01534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Task 0: Building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D52829-1065-4576-9550-EB0B1703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</a:t>
            </a:fld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178E90-45F7-494F-8320-74B21FBEDFF7}"/>
              </a:ext>
            </a:extLst>
          </p:cNvPr>
          <p:cNvSpPr/>
          <p:nvPr/>
        </p:nvSpPr>
        <p:spPr>
          <a:xfrm>
            <a:off x="928461" y="2260909"/>
            <a:ext cx="176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M100</a:t>
            </a:r>
          </a:p>
          <a:p>
            <a:pPr algn="ctr"/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(basic setup)</a:t>
            </a:r>
            <a:endParaRPr lang="en-CA" sz="1400" dirty="0">
              <a:solidFill>
                <a:schemeClr val="tx1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84E88D-12C4-4DFB-A753-7A0FD55707CA}"/>
              </a:ext>
            </a:extLst>
          </p:cNvPr>
          <p:cNvSpPr/>
          <p:nvPr/>
        </p:nvSpPr>
        <p:spPr>
          <a:xfrm>
            <a:off x="928461" y="2908610"/>
            <a:ext cx="176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M100</a:t>
            </a:r>
          </a:p>
          <a:p>
            <a:pPr algn="ctr"/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(payload integration)</a:t>
            </a:r>
            <a:endParaRPr lang="en-CA" sz="1400" dirty="0">
              <a:solidFill>
                <a:schemeClr val="tx1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03A722-0888-47BA-BC5D-E4E67C08CB41}"/>
              </a:ext>
            </a:extLst>
          </p:cNvPr>
          <p:cNvSpPr/>
          <p:nvPr/>
        </p:nvSpPr>
        <p:spPr>
          <a:xfrm>
            <a:off x="928461" y="3971925"/>
            <a:ext cx="176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M600 + Gimbal</a:t>
            </a:r>
          </a:p>
          <a:p>
            <a:pPr algn="ctr"/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(basic setup)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8093EC-75C8-42D6-AF36-345B44AC3492}"/>
              </a:ext>
            </a:extLst>
          </p:cNvPr>
          <p:cNvSpPr/>
          <p:nvPr/>
        </p:nvSpPr>
        <p:spPr>
          <a:xfrm>
            <a:off x="928461" y="4593164"/>
            <a:ext cx="176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M600 + Gimbal</a:t>
            </a:r>
          </a:p>
          <a:p>
            <a:pPr algn="ctr"/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(payload integration)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A1B7DB-2EA3-4240-BF89-172151D0FC10}"/>
              </a:ext>
            </a:extLst>
          </p:cNvPr>
          <p:cNvSpPr/>
          <p:nvPr/>
        </p:nvSpPr>
        <p:spPr>
          <a:xfrm>
            <a:off x="928461" y="5734359"/>
            <a:ext cx="176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Simulator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89DB58-24A9-40C9-AB5C-00F720F03FFE}"/>
              </a:ext>
            </a:extLst>
          </p:cNvPr>
          <p:cNvSpPr/>
          <p:nvPr/>
        </p:nvSpPr>
        <p:spPr>
          <a:xfrm>
            <a:off x="3878943" y="2260909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Localization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(range-based)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BF95D8-D284-43B6-801C-36C294894257}"/>
              </a:ext>
            </a:extLst>
          </p:cNvPr>
          <p:cNvSpPr/>
          <p:nvPr/>
        </p:nvSpPr>
        <p:spPr>
          <a:xfrm>
            <a:off x="6726918" y="2260909"/>
            <a:ext cx="140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</a:p>
          <a:p>
            <a:pPr algn="ctr"/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(by just predefined</a:t>
            </a:r>
            <a:b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via-point following)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4E1266-98AD-4CEA-96D8-324E53884579}"/>
              </a:ext>
            </a:extLst>
          </p:cNvPr>
          <p:cNvSpPr/>
          <p:nvPr/>
        </p:nvSpPr>
        <p:spPr>
          <a:xfrm>
            <a:off x="3878943" y="3449227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SLAM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91109E-2D12-4566-B1D0-B6960E1CEBA1}"/>
              </a:ext>
            </a:extLst>
          </p:cNvPr>
          <p:cNvSpPr/>
          <p:nvPr/>
        </p:nvSpPr>
        <p:spPr>
          <a:xfrm>
            <a:off x="6726918" y="3449227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(by next-best-view point selection)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EA0971-0FD5-4B9B-A58A-48C78CBF2EF2}"/>
              </a:ext>
            </a:extLst>
          </p:cNvPr>
          <p:cNvSpPr/>
          <p:nvPr/>
        </p:nvSpPr>
        <p:spPr>
          <a:xfrm>
            <a:off x="928461" y="1744473"/>
            <a:ext cx="1764000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Building Systems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804CDE-243F-4D76-928F-EB0F3B594714}"/>
              </a:ext>
            </a:extLst>
          </p:cNvPr>
          <p:cNvSpPr/>
          <p:nvPr/>
        </p:nvSpPr>
        <p:spPr>
          <a:xfrm>
            <a:off x="3878941" y="1744473"/>
            <a:ext cx="1404001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Localization </a:t>
            </a:r>
            <a:b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&amp; Mapping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980A54-2E8E-4303-BABE-914109FA0694}"/>
              </a:ext>
            </a:extLst>
          </p:cNvPr>
          <p:cNvSpPr/>
          <p:nvPr/>
        </p:nvSpPr>
        <p:spPr>
          <a:xfrm>
            <a:off x="6726916" y="1744473"/>
            <a:ext cx="1404001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DE993A9-15E9-4C70-88E8-6D86C66502A3}"/>
              </a:ext>
            </a:extLst>
          </p:cNvPr>
          <p:cNvCxnSpPr/>
          <p:nvPr/>
        </p:nvCxnSpPr>
        <p:spPr>
          <a:xfrm>
            <a:off x="3295650" y="2041835"/>
            <a:ext cx="0" cy="4320000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D643F82-7E06-44FE-A7D2-8554D7173F70}"/>
              </a:ext>
            </a:extLst>
          </p:cNvPr>
          <p:cNvCxnSpPr/>
          <p:nvPr/>
        </p:nvCxnSpPr>
        <p:spPr>
          <a:xfrm>
            <a:off x="5972175" y="2041835"/>
            <a:ext cx="0" cy="4320000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30AC0C75-DD83-4598-BB21-F5B2DE356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5769"/>
            <a:ext cx="7886700" cy="540000"/>
          </a:xfrm>
        </p:spPr>
        <p:txBody>
          <a:bodyPr/>
          <a:lstStyle/>
          <a:p>
            <a:r>
              <a:rPr lang="en-CA" dirty="0"/>
              <a:t> Building Complete Systems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154774-20F2-4136-AF9C-6C32B94085EE}"/>
              </a:ext>
            </a:extLst>
          </p:cNvPr>
          <p:cNvSpPr/>
          <p:nvPr/>
        </p:nvSpPr>
        <p:spPr>
          <a:xfrm>
            <a:off x="217519" y="2386240"/>
            <a:ext cx="710942" cy="35515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rgbClr val="00B050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Done!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DD60F5-1017-417B-BA72-4ADA75102896}"/>
              </a:ext>
            </a:extLst>
          </p:cNvPr>
          <p:cNvSpPr/>
          <p:nvPr/>
        </p:nvSpPr>
        <p:spPr>
          <a:xfrm>
            <a:off x="217519" y="3004124"/>
            <a:ext cx="710942" cy="35515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rgbClr val="00B050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Done!</a:t>
            </a:r>
          </a:p>
        </p:txBody>
      </p:sp>
    </p:spTree>
    <p:extLst>
      <p:ext uri="{BB962C8B-B14F-4D97-AF65-F5344CB8AC3E}">
        <p14:creationId xmlns:p14="http://schemas.microsoft.com/office/powerpoint/2010/main" val="1079342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78722-62DF-4971-BCFF-4CF01534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Task 1: Localization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D52829-1065-4576-9550-EB0B1703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</a:t>
            </a:fld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178E90-45F7-494F-8320-74B21FBEDFF7}"/>
              </a:ext>
            </a:extLst>
          </p:cNvPr>
          <p:cNvSpPr/>
          <p:nvPr/>
        </p:nvSpPr>
        <p:spPr>
          <a:xfrm>
            <a:off x="928461" y="2260909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M100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(basic setup)</a:t>
            </a:r>
            <a:endParaRPr lang="en-CA" sz="1400" dirty="0">
              <a:solidFill>
                <a:schemeClr val="bg1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84E88D-12C4-4DFB-A753-7A0FD55707CA}"/>
              </a:ext>
            </a:extLst>
          </p:cNvPr>
          <p:cNvSpPr/>
          <p:nvPr/>
        </p:nvSpPr>
        <p:spPr>
          <a:xfrm>
            <a:off x="928461" y="2908610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M100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(payload integration)</a:t>
            </a:r>
            <a:endParaRPr lang="en-CA" sz="1400" dirty="0">
              <a:solidFill>
                <a:schemeClr val="bg1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03A722-0888-47BA-BC5D-E4E67C08CB41}"/>
              </a:ext>
            </a:extLst>
          </p:cNvPr>
          <p:cNvSpPr/>
          <p:nvPr/>
        </p:nvSpPr>
        <p:spPr>
          <a:xfrm>
            <a:off x="928461" y="3971925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M600 + Gimbal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(basic setup)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8093EC-75C8-42D6-AF36-345B44AC3492}"/>
              </a:ext>
            </a:extLst>
          </p:cNvPr>
          <p:cNvSpPr/>
          <p:nvPr/>
        </p:nvSpPr>
        <p:spPr>
          <a:xfrm>
            <a:off x="928461" y="4593164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M600 + Gimbal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(payload integration)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A1B7DB-2EA3-4240-BF89-172151D0FC10}"/>
              </a:ext>
            </a:extLst>
          </p:cNvPr>
          <p:cNvSpPr/>
          <p:nvPr/>
        </p:nvSpPr>
        <p:spPr>
          <a:xfrm>
            <a:off x="928461" y="5734359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Simulator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89DB58-24A9-40C9-AB5C-00F720F03FFE}"/>
              </a:ext>
            </a:extLst>
          </p:cNvPr>
          <p:cNvSpPr/>
          <p:nvPr/>
        </p:nvSpPr>
        <p:spPr>
          <a:xfrm>
            <a:off x="3878943" y="2260909"/>
            <a:ext cx="140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Localization</a:t>
            </a:r>
          </a:p>
          <a:p>
            <a:pPr algn="ctr"/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(range-based)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BF95D8-D284-43B6-801C-36C294894257}"/>
              </a:ext>
            </a:extLst>
          </p:cNvPr>
          <p:cNvSpPr/>
          <p:nvPr/>
        </p:nvSpPr>
        <p:spPr>
          <a:xfrm>
            <a:off x="6726918" y="2260909"/>
            <a:ext cx="140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</a:p>
          <a:p>
            <a:pPr algn="ctr"/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(by just predefined</a:t>
            </a:r>
            <a:b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via-point following)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4E1266-98AD-4CEA-96D8-324E53884579}"/>
              </a:ext>
            </a:extLst>
          </p:cNvPr>
          <p:cNvSpPr/>
          <p:nvPr/>
        </p:nvSpPr>
        <p:spPr>
          <a:xfrm>
            <a:off x="3878943" y="3449227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SLAM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91109E-2D12-4566-B1D0-B6960E1CEBA1}"/>
              </a:ext>
            </a:extLst>
          </p:cNvPr>
          <p:cNvSpPr/>
          <p:nvPr/>
        </p:nvSpPr>
        <p:spPr>
          <a:xfrm>
            <a:off x="6726918" y="3449227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(by next-best-view point selection)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EA0971-0FD5-4B9B-A58A-48C78CBF2EF2}"/>
              </a:ext>
            </a:extLst>
          </p:cNvPr>
          <p:cNvSpPr/>
          <p:nvPr/>
        </p:nvSpPr>
        <p:spPr>
          <a:xfrm>
            <a:off x="928461" y="1744473"/>
            <a:ext cx="1764000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Building Systems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804CDE-243F-4D76-928F-EB0F3B594714}"/>
              </a:ext>
            </a:extLst>
          </p:cNvPr>
          <p:cNvSpPr/>
          <p:nvPr/>
        </p:nvSpPr>
        <p:spPr>
          <a:xfrm>
            <a:off x="3878941" y="1744473"/>
            <a:ext cx="1404001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Localization </a:t>
            </a:r>
            <a:b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&amp; Mapping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980A54-2E8E-4303-BABE-914109FA0694}"/>
              </a:ext>
            </a:extLst>
          </p:cNvPr>
          <p:cNvSpPr/>
          <p:nvPr/>
        </p:nvSpPr>
        <p:spPr>
          <a:xfrm>
            <a:off x="6726916" y="1744473"/>
            <a:ext cx="1404001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DE993A9-15E9-4C70-88E8-6D86C66502A3}"/>
              </a:ext>
            </a:extLst>
          </p:cNvPr>
          <p:cNvCxnSpPr/>
          <p:nvPr/>
        </p:nvCxnSpPr>
        <p:spPr>
          <a:xfrm>
            <a:off x="3295650" y="2041835"/>
            <a:ext cx="0" cy="4320000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D643F82-7E06-44FE-A7D2-8554D7173F70}"/>
              </a:ext>
            </a:extLst>
          </p:cNvPr>
          <p:cNvCxnSpPr/>
          <p:nvPr/>
        </p:nvCxnSpPr>
        <p:spPr>
          <a:xfrm>
            <a:off x="5972175" y="2041835"/>
            <a:ext cx="0" cy="4320000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231EA73C-F4E9-4731-B6BD-700E1D7AC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5769"/>
            <a:ext cx="7886700" cy="540000"/>
          </a:xfrm>
        </p:spPr>
        <p:txBody>
          <a:bodyPr/>
          <a:lstStyle/>
          <a:p>
            <a:r>
              <a:rPr lang="en-CA" dirty="0"/>
              <a:t> Following Predefined Via-Points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F362DBD-38E5-45B3-9FD7-895742360189}"/>
              </a:ext>
            </a:extLst>
          </p:cNvPr>
          <p:cNvSpPr/>
          <p:nvPr/>
        </p:nvSpPr>
        <p:spPr>
          <a:xfrm>
            <a:off x="4042035" y="2817859"/>
            <a:ext cx="1130041" cy="35515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rgbClr val="00B050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In-progress</a:t>
            </a:r>
          </a:p>
        </p:txBody>
      </p:sp>
    </p:spTree>
    <p:extLst>
      <p:ext uri="{BB962C8B-B14F-4D97-AF65-F5344CB8AC3E}">
        <p14:creationId xmlns:p14="http://schemas.microsoft.com/office/powerpoint/2010/main" val="3459451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78722-62DF-4971-BCFF-4CF01534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Task 2: SLAM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D52829-1065-4576-9550-EB0B1703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7</a:t>
            </a:fld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178E90-45F7-494F-8320-74B21FBEDFF7}"/>
              </a:ext>
            </a:extLst>
          </p:cNvPr>
          <p:cNvSpPr/>
          <p:nvPr/>
        </p:nvSpPr>
        <p:spPr>
          <a:xfrm>
            <a:off x="928461" y="2260909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M100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(basic setup)</a:t>
            </a:r>
            <a:endParaRPr lang="en-CA" sz="1400" dirty="0">
              <a:solidFill>
                <a:schemeClr val="bg1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84E88D-12C4-4DFB-A753-7A0FD55707CA}"/>
              </a:ext>
            </a:extLst>
          </p:cNvPr>
          <p:cNvSpPr/>
          <p:nvPr/>
        </p:nvSpPr>
        <p:spPr>
          <a:xfrm>
            <a:off x="928461" y="2908610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M100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(payload integration)</a:t>
            </a:r>
            <a:endParaRPr lang="en-CA" sz="1400" dirty="0">
              <a:solidFill>
                <a:schemeClr val="bg1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03A722-0888-47BA-BC5D-E4E67C08CB41}"/>
              </a:ext>
            </a:extLst>
          </p:cNvPr>
          <p:cNvSpPr/>
          <p:nvPr/>
        </p:nvSpPr>
        <p:spPr>
          <a:xfrm>
            <a:off x="928461" y="3971925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M600 + Gimbal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(basic setup)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8093EC-75C8-42D6-AF36-345B44AC3492}"/>
              </a:ext>
            </a:extLst>
          </p:cNvPr>
          <p:cNvSpPr/>
          <p:nvPr/>
        </p:nvSpPr>
        <p:spPr>
          <a:xfrm>
            <a:off x="928461" y="4593164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M600 + Gimbal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(payload integration)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A1B7DB-2EA3-4240-BF89-172151D0FC10}"/>
              </a:ext>
            </a:extLst>
          </p:cNvPr>
          <p:cNvSpPr/>
          <p:nvPr/>
        </p:nvSpPr>
        <p:spPr>
          <a:xfrm>
            <a:off x="928461" y="5734359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Simulator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89DB58-24A9-40C9-AB5C-00F720F03FFE}"/>
              </a:ext>
            </a:extLst>
          </p:cNvPr>
          <p:cNvSpPr/>
          <p:nvPr/>
        </p:nvSpPr>
        <p:spPr>
          <a:xfrm>
            <a:off x="3878943" y="2260909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Localization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(range-based)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BF95D8-D284-43B6-801C-36C294894257}"/>
              </a:ext>
            </a:extLst>
          </p:cNvPr>
          <p:cNvSpPr/>
          <p:nvPr/>
        </p:nvSpPr>
        <p:spPr>
          <a:xfrm>
            <a:off x="6726918" y="2260909"/>
            <a:ext cx="140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</a:p>
          <a:p>
            <a:pPr algn="ctr"/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(by just predefined</a:t>
            </a:r>
            <a:b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via-point following)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4E1266-98AD-4CEA-96D8-324E53884579}"/>
              </a:ext>
            </a:extLst>
          </p:cNvPr>
          <p:cNvSpPr/>
          <p:nvPr/>
        </p:nvSpPr>
        <p:spPr>
          <a:xfrm>
            <a:off x="3878943" y="3449227"/>
            <a:ext cx="140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SLAM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91109E-2D12-4566-B1D0-B6960E1CEBA1}"/>
              </a:ext>
            </a:extLst>
          </p:cNvPr>
          <p:cNvSpPr/>
          <p:nvPr/>
        </p:nvSpPr>
        <p:spPr>
          <a:xfrm>
            <a:off x="6726918" y="3449227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(by next-best-view point selection)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EA0971-0FD5-4B9B-A58A-48C78CBF2EF2}"/>
              </a:ext>
            </a:extLst>
          </p:cNvPr>
          <p:cNvSpPr/>
          <p:nvPr/>
        </p:nvSpPr>
        <p:spPr>
          <a:xfrm>
            <a:off x="928461" y="1744473"/>
            <a:ext cx="1764000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Building Systems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804CDE-243F-4D76-928F-EB0F3B594714}"/>
              </a:ext>
            </a:extLst>
          </p:cNvPr>
          <p:cNvSpPr/>
          <p:nvPr/>
        </p:nvSpPr>
        <p:spPr>
          <a:xfrm>
            <a:off x="3878941" y="1744473"/>
            <a:ext cx="1404001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Localization </a:t>
            </a:r>
            <a:b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&amp; Mapping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980A54-2E8E-4303-BABE-914109FA0694}"/>
              </a:ext>
            </a:extLst>
          </p:cNvPr>
          <p:cNvSpPr/>
          <p:nvPr/>
        </p:nvSpPr>
        <p:spPr>
          <a:xfrm>
            <a:off x="6726916" y="1744473"/>
            <a:ext cx="1404001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DE993A9-15E9-4C70-88E8-6D86C66502A3}"/>
              </a:ext>
            </a:extLst>
          </p:cNvPr>
          <p:cNvCxnSpPr/>
          <p:nvPr/>
        </p:nvCxnSpPr>
        <p:spPr>
          <a:xfrm>
            <a:off x="3295650" y="2041835"/>
            <a:ext cx="0" cy="4320000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D643F82-7E06-44FE-A7D2-8554D7173F70}"/>
              </a:ext>
            </a:extLst>
          </p:cNvPr>
          <p:cNvCxnSpPr/>
          <p:nvPr/>
        </p:nvCxnSpPr>
        <p:spPr>
          <a:xfrm>
            <a:off x="5972175" y="2041835"/>
            <a:ext cx="0" cy="4320000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BEE6C9B5-C974-4AF8-B129-DEEAA93AF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5769"/>
            <a:ext cx="7886700" cy="540000"/>
          </a:xfrm>
        </p:spPr>
        <p:txBody>
          <a:bodyPr/>
          <a:lstStyle/>
          <a:p>
            <a:r>
              <a:rPr lang="en-CA" dirty="0"/>
              <a:t> Building a Map</a:t>
            </a:r>
          </a:p>
        </p:txBody>
      </p:sp>
    </p:spTree>
    <p:extLst>
      <p:ext uri="{BB962C8B-B14F-4D97-AF65-F5344CB8AC3E}">
        <p14:creationId xmlns:p14="http://schemas.microsoft.com/office/powerpoint/2010/main" val="2832417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78722-62DF-4971-BCFF-4CF01534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Task 3: Navigation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D52829-1065-4576-9550-EB0B1703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8</a:t>
            </a:fld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178E90-45F7-494F-8320-74B21FBEDFF7}"/>
              </a:ext>
            </a:extLst>
          </p:cNvPr>
          <p:cNvSpPr/>
          <p:nvPr/>
        </p:nvSpPr>
        <p:spPr>
          <a:xfrm>
            <a:off x="928461" y="2260909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M100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(basic setup)</a:t>
            </a:r>
            <a:endParaRPr lang="en-CA" sz="1400" dirty="0">
              <a:solidFill>
                <a:schemeClr val="bg1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84E88D-12C4-4DFB-A753-7A0FD55707CA}"/>
              </a:ext>
            </a:extLst>
          </p:cNvPr>
          <p:cNvSpPr/>
          <p:nvPr/>
        </p:nvSpPr>
        <p:spPr>
          <a:xfrm>
            <a:off x="928461" y="2908610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M100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(payload integration)</a:t>
            </a:r>
            <a:endParaRPr lang="en-CA" sz="1400" dirty="0">
              <a:solidFill>
                <a:schemeClr val="bg1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03A722-0888-47BA-BC5D-E4E67C08CB41}"/>
              </a:ext>
            </a:extLst>
          </p:cNvPr>
          <p:cNvSpPr/>
          <p:nvPr/>
        </p:nvSpPr>
        <p:spPr>
          <a:xfrm>
            <a:off x="928461" y="3971925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M600 + Gimbal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(basic setup)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8093EC-75C8-42D6-AF36-345B44AC3492}"/>
              </a:ext>
            </a:extLst>
          </p:cNvPr>
          <p:cNvSpPr/>
          <p:nvPr/>
        </p:nvSpPr>
        <p:spPr>
          <a:xfrm>
            <a:off x="928461" y="4593164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DJI M600 + Gimbal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(payload integration)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A1B7DB-2EA3-4240-BF89-172151D0FC10}"/>
              </a:ext>
            </a:extLst>
          </p:cNvPr>
          <p:cNvSpPr/>
          <p:nvPr/>
        </p:nvSpPr>
        <p:spPr>
          <a:xfrm>
            <a:off x="928461" y="5734359"/>
            <a:ext cx="176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Simulator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89DB58-24A9-40C9-AB5C-00F720F03FFE}"/>
              </a:ext>
            </a:extLst>
          </p:cNvPr>
          <p:cNvSpPr/>
          <p:nvPr/>
        </p:nvSpPr>
        <p:spPr>
          <a:xfrm>
            <a:off x="3878943" y="2260909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Localization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(range-based)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BF95D8-D284-43B6-801C-36C294894257}"/>
              </a:ext>
            </a:extLst>
          </p:cNvPr>
          <p:cNvSpPr/>
          <p:nvPr/>
        </p:nvSpPr>
        <p:spPr>
          <a:xfrm>
            <a:off x="6726918" y="2260909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</a:p>
          <a:p>
            <a:pPr algn="ctr"/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(by just predefined</a:t>
            </a:r>
            <a:b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CA" sz="10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via-point following)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4E1266-98AD-4CEA-96D8-324E53884579}"/>
              </a:ext>
            </a:extLst>
          </p:cNvPr>
          <p:cNvSpPr/>
          <p:nvPr/>
        </p:nvSpPr>
        <p:spPr>
          <a:xfrm>
            <a:off x="3878943" y="3449227"/>
            <a:ext cx="1404000" cy="57600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SLAM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91109E-2D12-4566-B1D0-B6960E1CEBA1}"/>
              </a:ext>
            </a:extLst>
          </p:cNvPr>
          <p:cNvSpPr/>
          <p:nvPr/>
        </p:nvSpPr>
        <p:spPr>
          <a:xfrm>
            <a:off x="6726918" y="3449227"/>
            <a:ext cx="1404000" cy="57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</a:p>
          <a:p>
            <a:pPr algn="ctr"/>
            <a:r>
              <a:rPr lang="en-CA" sz="1000" dirty="0">
                <a:solidFill>
                  <a:schemeClr val="tx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(by next-best-view point selection)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EA0971-0FD5-4B9B-A58A-48C78CBF2EF2}"/>
              </a:ext>
            </a:extLst>
          </p:cNvPr>
          <p:cNvSpPr/>
          <p:nvPr/>
        </p:nvSpPr>
        <p:spPr>
          <a:xfrm>
            <a:off x="928461" y="1744473"/>
            <a:ext cx="1764000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Building Systems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804CDE-243F-4D76-928F-EB0F3B594714}"/>
              </a:ext>
            </a:extLst>
          </p:cNvPr>
          <p:cNvSpPr/>
          <p:nvPr/>
        </p:nvSpPr>
        <p:spPr>
          <a:xfrm>
            <a:off x="3878941" y="1744473"/>
            <a:ext cx="1404001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Localization </a:t>
            </a:r>
            <a:b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&amp; Mapping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980A54-2E8E-4303-BABE-914109FA0694}"/>
              </a:ext>
            </a:extLst>
          </p:cNvPr>
          <p:cNvSpPr/>
          <p:nvPr/>
        </p:nvSpPr>
        <p:spPr>
          <a:xfrm>
            <a:off x="6726916" y="1744473"/>
            <a:ext cx="1404001" cy="40609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rgbClr val="0000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Navigation</a:t>
            </a:r>
            <a:endParaRPr lang="en-CA" sz="1000" dirty="0">
              <a:solidFill>
                <a:srgbClr val="0000FF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DE993A9-15E9-4C70-88E8-6D86C66502A3}"/>
              </a:ext>
            </a:extLst>
          </p:cNvPr>
          <p:cNvCxnSpPr/>
          <p:nvPr/>
        </p:nvCxnSpPr>
        <p:spPr>
          <a:xfrm>
            <a:off x="3295650" y="2041835"/>
            <a:ext cx="0" cy="4320000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D643F82-7E06-44FE-A7D2-8554D7173F70}"/>
              </a:ext>
            </a:extLst>
          </p:cNvPr>
          <p:cNvCxnSpPr/>
          <p:nvPr/>
        </p:nvCxnSpPr>
        <p:spPr>
          <a:xfrm>
            <a:off x="5972175" y="2041835"/>
            <a:ext cx="0" cy="4320000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C6EADA5-F795-47C6-831E-26A200AD1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5769"/>
            <a:ext cx="7886700" cy="540000"/>
          </a:xfrm>
        </p:spPr>
        <p:txBody>
          <a:bodyPr/>
          <a:lstStyle/>
          <a:p>
            <a:r>
              <a:rPr lang="en-CA" dirty="0"/>
              <a:t> Building a Map by Next-Best-View Point Selection</a:t>
            </a:r>
          </a:p>
        </p:txBody>
      </p:sp>
    </p:spTree>
    <p:extLst>
      <p:ext uri="{BB962C8B-B14F-4D97-AF65-F5344CB8AC3E}">
        <p14:creationId xmlns:p14="http://schemas.microsoft.com/office/powerpoint/2010/main" val="2073918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0308-94B7-4FBB-AA3A-62D782749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Meeting Results: What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7207F-036D-40EA-A8DF-8577DF67E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000" y="1095768"/>
            <a:ext cx="8028000" cy="5337115"/>
          </a:xfrm>
        </p:spPr>
        <p:txBody>
          <a:bodyPr>
            <a:normAutofit/>
          </a:bodyPr>
          <a:lstStyle/>
          <a:p>
            <a:r>
              <a:rPr lang="en-CA" sz="2000" dirty="0"/>
              <a:t> Common</a:t>
            </a:r>
          </a:p>
          <a:p>
            <a:pPr lvl="1"/>
            <a:r>
              <a:rPr lang="en-CA" sz="1800" dirty="0"/>
              <a:t>Basic setup for 'DJI M600 + Gimbal' (primarily by Zahra &amp; </a:t>
            </a:r>
            <a:r>
              <a:rPr lang="en-CA" sz="1800" dirty="0" err="1"/>
              <a:t>Kunwoo</a:t>
            </a:r>
            <a:r>
              <a:rPr lang="en-CA" sz="1800" dirty="0"/>
              <a:t>)</a:t>
            </a:r>
          </a:p>
          <a:p>
            <a:pPr lvl="1"/>
            <a:r>
              <a:rPr lang="en-CA" sz="1800" dirty="0"/>
              <a:t>Booking a PSE 4th floor room equipped with motion capture systems</a:t>
            </a:r>
          </a:p>
          <a:p>
            <a:pPr lvl="1"/>
            <a:endParaRPr lang="en-CA" sz="2000" dirty="0"/>
          </a:p>
          <a:p>
            <a:r>
              <a:rPr lang="en-CA" sz="2000" dirty="0"/>
              <a:t> Zahra</a:t>
            </a:r>
          </a:p>
          <a:p>
            <a:pPr lvl="1"/>
            <a:r>
              <a:rPr lang="en-CA" sz="1800" dirty="0"/>
              <a:t>Understanding </a:t>
            </a:r>
            <a:r>
              <a:rPr lang="en-CA" sz="1800" dirty="0" err="1"/>
              <a:t>Kunwoo's</a:t>
            </a:r>
            <a:r>
              <a:rPr lang="en-CA" sz="1800" dirty="0"/>
              <a:t> EKF-based UWB localization code</a:t>
            </a:r>
            <a:br>
              <a:rPr lang="en-CA" sz="1800" dirty="0"/>
            </a:br>
            <a:r>
              <a:rPr lang="en-CA" sz="1800" dirty="0"/>
              <a:t>(including EKF)</a:t>
            </a:r>
          </a:p>
          <a:p>
            <a:pPr lvl="1"/>
            <a:endParaRPr lang="en-CA" sz="1800" dirty="0"/>
          </a:p>
          <a:p>
            <a:r>
              <a:rPr lang="en-CA" sz="2000" dirty="0"/>
              <a:t> </a:t>
            </a:r>
            <a:r>
              <a:rPr lang="en-CA" sz="2000" dirty="0" err="1"/>
              <a:t>Kunwoo</a:t>
            </a:r>
            <a:endParaRPr lang="en-CA" sz="2000" dirty="0"/>
          </a:p>
          <a:p>
            <a:pPr lvl="1"/>
            <a:r>
              <a:rPr lang="en-CA" sz="1800" dirty="0"/>
              <a:t>Sending thesis and experiment plan to prof. Sohn</a:t>
            </a:r>
          </a:p>
          <a:p>
            <a:pPr lvl="1"/>
            <a:r>
              <a:rPr lang="en-CA" sz="1800" dirty="0"/>
              <a:t>Writing a paper for ISPRS Geospatial Week 2019</a:t>
            </a:r>
          </a:p>
          <a:p>
            <a:pPr lvl="1"/>
            <a:endParaRPr lang="en-CA" sz="1800" dirty="0"/>
          </a:p>
          <a:p>
            <a:r>
              <a:rPr lang="en-CA" sz="2000" dirty="0"/>
              <a:t> Jungwon</a:t>
            </a:r>
          </a:p>
          <a:p>
            <a:pPr lvl="1"/>
            <a:r>
              <a:rPr lang="en-CA" sz="1800" dirty="0"/>
              <a:t>Writing a paper for IROS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CBABE-33CE-4AD6-9096-488ADC54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706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237</TotalTime>
  <Words>520</Words>
  <Application>Microsoft Office PowerPoint</Application>
  <PresentationFormat>On-screen Show (4:3)</PresentationFormat>
  <Paragraphs>183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Adobe Fan Heiti Std B</vt:lpstr>
      <vt:lpstr>Arial</vt:lpstr>
      <vt:lpstr>Calibri</vt:lpstr>
      <vt:lpstr>Times New Roman</vt:lpstr>
      <vt:lpstr>Wingdings</vt:lpstr>
      <vt:lpstr>Office Theme</vt:lpstr>
      <vt:lpstr>Meeting Materials for QDrone Project Regular Internal Meeting</vt:lpstr>
      <vt:lpstr>Regular Internal Meeting for  QDrone Project</vt:lpstr>
      <vt:lpstr>Prerequisites for Pursuing Project</vt:lpstr>
      <vt:lpstr>Tasks</vt:lpstr>
      <vt:lpstr>Task 0: Building Systems</vt:lpstr>
      <vt:lpstr>Task 1: Localization</vt:lpstr>
      <vt:lpstr>Task 2: SLAM</vt:lpstr>
      <vt:lpstr>Task 3: Navigation</vt:lpstr>
      <vt:lpstr>Meeting Results: What to do</vt:lpstr>
      <vt:lpstr>Future Plan</vt:lpstr>
      <vt:lpstr>IMU Calibration Problem</vt:lpstr>
      <vt:lpstr>Problem 1</vt:lpstr>
      <vt:lpstr>Problem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Jungwon Kang</dc:creator>
  <cp:lastModifiedBy>Jungwon Kang</cp:lastModifiedBy>
  <cp:revision>196</cp:revision>
  <dcterms:created xsi:type="dcterms:W3CDTF">2019-01-07T19:30:24Z</dcterms:created>
  <dcterms:modified xsi:type="dcterms:W3CDTF">2019-01-27T01:41:34Z</dcterms:modified>
</cp:coreProperties>
</file>

<file path=docProps/thumbnail.jpeg>
</file>